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309" r:id="rId3"/>
    <p:sldId id="310" r:id="rId4"/>
    <p:sldId id="292" r:id="rId5"/>
    <p:sldId id="258" r:id="rId6"/>
    <p:sldId id="317" r:id="rId7"/>
    <p:sldId id="311" r:id="rId8"/>
    <p:sldId id="314" r:id="rId9"/>
    <p:sldId id="281" r:id="rId10"/>
    <p:sldId id="282" r:id="rId11"/>
    <p:sldId id="283" r:id="rId12"/>
    <p:sldId id="291" r:id="rId13"/>
    <p:sldId id="290" r:id="rId14"/>
    <p:sldId id="315" r:id="rId15"/>
    <p:sldId id="316" r:id="rId16"/>
    <p:sldId id="257" r:id="rId17"/>
    <p:sldId id="272" r:id="rId18"/>
    <p:sldId id="320" r:id="rId19"/>
    <p:sldId id="319" r:id="rId20"/>
    <p:sldId id="259" r:id="rId21"/>
    <p:sldId id="278" r:id="rId22"/>
    <p:sldId id="269" r:id="rId23"/>
    <p:sldId id="260" r:id="rId24"/>
    <p:sldId id="261" r:id="rId25"/>
    <p:sldId id="262" r:id="rId26"/>
    <p:sldId id="271" r:id="rId27"/>
    <p:sldId id="273" r:id="rId28"/>
    <p:sldId id="268" r:id="rId29"/>
    <p:sldId id="264" r:id="rId30"/>
    <p:sldId id="263" r:id="rId31"/>
    <p:sldId id="276" r:id="rId32"/>
    <p:sldId id="265" r:id="rId33"/>
    <p:sldId id="277" r:id="rId34"/>
    <p:sldId id="267" r:id="rId35"/>
    <p:sldId id="318" r:id="rId36"/>
  </p:sldIdLst>
  <p:sldSz cx="10077450" cy="7562850"/>
  <p:notesSz cx="7772400" cy="10058400"/>
  <p:defaultTextStyle>
    <a:defPPr>
      <a:defRPr lang="en-US"/>
    </a:defPPr>
    <a:lvl1pPr algn="l" defTabSz="45701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20" indent="-215812" algn="l" defTabSz="45701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31" indent="-215812" algn="l" defTabSz="45701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242" indent="-215812" algn="l" defTabSz="45701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052" indent="-215812" algn="l" defTabSz="45701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052" algn="l" defTabSz="45701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063" algn="l" defTabSz="45701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073" algn="l" defTabSz="45701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083" algn="l" defTabSz="45701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25" autoAdjust="0"/>
    <p:restoredTop sz="90957"/>
  </p:normalViewPr>
  <p:slideViewPr>
    <p:cSldViewPr>
      <p:cViewPr varScale="1">
        <p:scale>
          <a:sx n="255" d="100"/>
          <a:sy n="255" d="100"/>
        </p:scale>
        <p:origin x="192" y="216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282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1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642" indent="-285632" algn="l" defTabSz="45701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524" indent="-228506" algn="l" defTabSz="45701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537" indent="-228506" algn="l" defTabSz="45701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547" indent="-228506" algn="l" defTabSz="45701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052" algn="l" defTabSz="4570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63" algn="l" defTabSz="4570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73" algn="l" defTabSz="4570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83" algn="l" defTabSz="4570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2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754063"/>
            <a:ext cx="5026025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777241" y="4777740"/>
            <a:ext cx="6217919" cy="4526280"/>
          </a:xfrm>
          <a:prstGeom prst="rect">
            <a:avLst/>
          </a:prstGeom>
        </p:spPr>
        <p:txBody>
          <a:bodyPr lIns="101866" tIns="101866" rIns="101866" bIns="101866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54063"/>
            <a:ext cx="5026025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54063"/>
            <a:ext cx="5026025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delayed weight changes</a:t>
            </a:r>
          </a:p>
          <a:p>
            <a:r>
              <a:rPr lang="en-US" dirty="0"/>
              <a:t>Can’t do </a:t>
            </a:r>
            <a:r>
              <a:rPr lang="en-US" dirty="0" err="1"/>
              <a:t>backprop</a:t>
            </a:r>
            <a:r>
              <a:rPr lang="en-US" dirty="0"/>
              <a:t> – need to have a generic all-purpose</a:t>
            </a:r>
            <a:r>
              <a:rPr lang="en-US" baseline="0" dirty="0"/>
              <a:t> good-enough representation</a:t>
            </a:r>
          </a:p>
          <a:p>
            <a:r>
              <a:rPr lang="en-US" baseline="0" dirty="0"/>
              <a:t>First wave of computational modelers got the 1</a:t>
            </a:r>
            <a:r>
              <a:rPr lang="en-US" baseline="30000" dirty="0"/>
              <a:t>st</a:t>
            </a:r>
            <a:r>
              <a:rPr lang="en-US" baseline="0" dirty="0"/>
              <a:t> principal component right on *everything*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44FF46-E189-824C-8DDB-C86B7D58BF79}" type="slidenum">
              <a:rPr lang="en-US"/>
              <a:pPr/>
              <a:t>33</a:t>
            </a:fld>
            <a:endParaRPr 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4"/>
            <a:ext cx="6218573" cy="444152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36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10" indent="0" algn="ctr">
              <a:buNone/>
              <a:defRPr/>
            </a:lvl2pPr>
            <a:lvl3pPr marL="914021" indent="0" algn="ctr">
              <a:buNone/>
              <a:defRPr/>
            </a:lvl3pPr>
            <a:lvl4pPr marL="1371031" indent="0" algn="ctr">
              <a:buNone/>
              <a:defRPr/>
            </a:lvl4pPr>
            <a:lvl5pPr marL="1828041" indent="0" algn="ctr">
              <a:buNone/>
              <a:defRPr/>
            </a:lvl5pPr>
            <a:lvl6pPr marL="2285052" indent="0" algn="ctr">
              <a:buNone/>
              <a:defRPr/>
            </a:lvl6pPr>
            <a:lvl7pPr marL="2742063" indent="0" algn="ctr">
              <a:buNone/>
              <a:defRPr/>
            </a:lvl7pPr>
            <a:lvl8pPr marL="3199073" indent="0" algn="ctr">
              <a:buNone/>
              <a:defRPr/>
            </a:lvl8pPr>
            <a:lvl9pPr marL="365608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080" y="301752"/>
            <a:ext cx="9066531" cy="12610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3079" y="2161495"/>
            <a:ext cx="4456296" cy="45993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11728" y="2161495"/>
            <a:ext cx="4457883" cy="459933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503080" y="6889471"/>
            <a:ext cx="2345586" cy="5193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446964" y="6889471"/>
            <a:ext cx="3193044" cy="5193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7225612" y="6889471"/>
            <a:ext cx="2345586" cy="519331"/>
          </a:xfrm>
        </p:spPr>
        <p:txBody>
          <a:bodyPr/>
          <a:lstStyle>
            <a:lvl1pPr>
              <a:defRPr/>
            </a:lvl1pPr>
          </a:lstStyle>
          <a:p>
            <a:fld id="{75C3D312-9D6A-AD4C-AD76-89DAB9ECD6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26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2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0" indent="0">
              <a:buNone/>
              <a:defRPr sz="1800"/>
            </a:lvl2pPr>
            <a:lvl3pPr marL="914021" indent="0">
              <a:buNone/>
              <a:defRPr sz="1700"/>
            </a:lvl3pPr>
            <a:lvl4pPr marL="1371031" indent="0">
              <a:buNone/>
              <a:defRPr sz="1400"/>
            </a:lvl4pPr>
            <a:lvl5pPr marL="1828041" indent="0">
              <a:buNone/>
              <a:defRPr sz="1400"/>
            </a:lvl5pPr>
            <a:lvl6pPr marL="2285052" indent="0">
              <a:buNone/>
              <a:defRPr sz="1400"/>
            </a:lvl6pPr>
            <a:lvl7pPr marL="2742063" indent="0">
              <a:buNone/>
              <a:defRPr sz="1400"/>
            </a:lvl7pPr>
            <a:lvl8pPr marL="3199073" indent="0">
              <a:buNone/>
              <a:defRPr sz="1400"/>
            </a:lvl8pPr>
            <a:lvl9pPr marL="3656083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7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7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2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0" indent="0">
              <a:buNone/>
              <a:defRPr sz="2000" b="1"/>
            </a:lvl2pPr>
            <a:lvl3pPr marL="914021" indent="0">
              <a:buNone/>
              <a:defRPr sz="1800" b="1"/>
            </a:lvl3pPr>
            <a:lvl4pPr marL="1371031" indent="0">
              <a:buNone/>
              <a:defRPr sz="1700" b="1"/>
            </a:lvl4pPr>
            <a:lvl5pPr marL="1828041" indent="0">
              <a:buNone/>
              <a:defRPr sz="1700" b="1"/>
            </a:lvl5pPr>
            <a:lvl6pPr marL="2285052" indent="0">
              <a:buNone/>
              <a:defRPr sz="1700" b="1"/>
            </a:lvl6pPr>
            <a:lvl7pPr marL="2742063" indent="0">
              <a:buNone/>
              <a:defRPr sz="1700" b="1"/>
            </a:lvl7pPr>
            <a:lvl8pPr marL="3199073" indent="0">
              <a:buNone/>
              <a:defRPr sz="1700" b="1"/>
            </a:lvl8pPr>
            <a:lvl9pPr marL="365608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2" y="2398718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2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0" indent="0">
              <a:buNone/>
              <a:defRPr sz="2000" b="1"/>
            </a:lvl2pPr>
            <a:lvl3pPr marL="914021" indent="0">
              <a:buNone/>
              <a:defRPr sz="1800" b="1"/>
            </a:lvl3pPr>
            <a:lvl4pPr marL="1371031" indent="0">
              <a:buNone/>
              <a:defRPr sz="1700" b="1"/>
            </a:lvl4pPr>
            <a:lvl5pPr marL="1828041" indent="0">
              <a:buNone/>
              <a:defRPr sz="1700" b="1"/>
            </a:lvl5pPr>
            <a:lvl6pPr marL="2285052" indent="0">
              <a:buNone/>
              <a:defRPr sz="1700" b="1"/>
            </a:lvl6pPr>
            <a:lvl7pPr marL="2742063" indent="0">
              <a:buNone/>
              <a:defRPr sz="1700" b="1"/>
            </a:lvl7pPr>
            <a:lvl8pPr marL="3199073" indent="0">
              <a:buNone/>
              <a:defRPr sz="1700" b="1"/>
            </a:lvl8pPr>
            <a:lvl9pPr marL="365608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2" y="2398718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9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9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2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10" indent="0">
              <a:buNone/>
              <a:defRPr sz="1200"/>
            </a:lvl2pPr>
            <a:lvl3pPr marL="914021" indent="0">
              <a:buNone/>
              <a:defRPr sz="1000"/>
            </a:lvl3pPr>
            <a:lvl4pPr marL="1371031" indent="0">
              <a:buNone/>
              <a:defRPr sz="900"/>
            </a:lvl4pPr>
            <a:lvl5pPr marL="1828041" indent="0">
              <a:buNone/>
              <a:defRPr sz="900"/>
            </a:lvl5pPr>
            <a:lvl6pPr marL="2285052" indent="0">
              <a:buNone/>
              <a:defRPr sz="900"/>
            </a:lvl6pPr>
            <a:lvl7pPr marL="2742063" indent="0">
              <a:buNone/>
              <a:defRPr sz="900"/>
            </a:lvl7pPr>
            <a:lvl8pPr marL="3199073" indent="0">
              <a:buNone/>
              <a:defRPr sz="900"/>
            </a:lvl8pPr>
            <a:lvl9pPr marL="365608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3" y="5294317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3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10" indent="0">
              <a:buNone/>
              <a:defRPr sz="2800"/>
            </a:lvl2pPr>
            <a:lvl3pPr marL="914021" indent="0">
              <a:buNone/>
              <a:defRPr sz="2400"/>
            </a:lvl3pPr>
            <a:lvl4pPr marL="1371031" indent="0">
              <a:buNone/>
              <a:defRPr sz="2000"/>
            </a:lvl4pPr>
            <a:lvl5pPr marL="1828041" indent="0">
              <a:buNone/>
              <a:defRPr sz="2000"/>
            </a:lvl5pPr>
            <a:lvl6pPr marL="2285052" indent="0">
              <a:buNone/>
              <a:defRPr sz="2000"/>
            </a:lvl6pPr>
            <a:lvl7pPr marL="2742063" indent="0">
              <a:buNone/>
              <a:defRPr sz="2000"/>
            </a:lvl7pPr>
            <a:lvl8pPr marL="3199073" indent="0">
              <a:buNone/>
              <a:defRPr sz="2000"/>
            </a:lvl8pPr>
            <a:lvl9pPr marL="3656083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3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10" indent="0">
              <a:buNone/>
              <a:defRPr sz="1200"/>
            </a:lvl2pPr>
            <a:lvl3pPr marL="914021" indent="0">
              <a:buNone/>
              <a:defRPr sz="1000"/>
            </a:lvl3pPr>
            <a:lvl4pPr marL="1371031" indent="0">
              <a:buNone/>
              <a:defRPr sz="900"/>
            </a:lvl4pPr>
            <a:lvl5pPr marL="1828041" indent="0">
              <a:buNone/>
              <a:defRPr sz="900"/>
            </a:lvl5pPr>
            <a:lvl6pPr marL="2285052" indent="0">
              <a:buNone/>
              <a:defRPr sz="900"/>
            </a:lvl6pPr>
            <a:lvl7pPr marL="2742063" indent="0">
              <a:buNone/>
              <a:defRPr sz="900"/>
            </a:lvl7pPr>
            <a:lvl8pPr marL="3199073" indent="0">
              <a:buNone/>
              <a:defRPr sz="900"/>
            </a:lvl8pPr>
            <a:lvl9pPr marL="365608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3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3" y="1770067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3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00" algn="l"/>
                <a:tab pos="1447196" algn="l"/>
                <a:tab pos="21708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00" algn="l"/>
                <a:tab pos="1447196" algn="l"/>
                <a:tab pos="2170800" algn="l"/>
                <a:tab pos="2894399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7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00" algn="l"/>
                <a:tab pos="1447196" algn="l"/>
                <a:tab pos="21708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20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31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242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052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062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074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083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096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20" indent="-323716" algn="l" defTabSz="457010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242" indent="-287219" algn="l" defTabSz="457010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862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484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105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115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126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136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146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0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1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31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41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52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63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73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83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Neuroscience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Tug-of-War</a:t>
            </a:r>
            <a:br>
              <a:rPr lang="en-US" dirty="0"/>
            </a:br>
            <a:r>
              <a:rPr lang="en-US" sz="3600" dirty="0"/>
              <a:t>(Contrast: Excitation </a:t>
            </a:r>
            <a:r>
              <a:rPr lang="en-US" sz="3600" i="1" dirty="0"/>
              <a:t>relative</a:t>
            </a:r>
            <a:r>
              <a:rPr lang="en-US" sz="3600" dirty="0"/>
              <a:t> to Inhibition)</a:t>
            </a:r>
          </a:p>
        </p:txBody>
      </p:sp>
      <p:pic>
        <p:nvPicPr>
          <p:cNvPr id="4" name="Content Placeholder 3" descr="fig_vm_as_tug_of_war_case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1" r="-319"/>
          <a:stretch/>
        </p:blipFill>
        <p:spPr>
          <a:xfrm>
            <a:off x="2326686" y="1770065"/>
            <a:ext cx="5409540" cy="4989513"/>
          </a:xfrm>
        </p:spPr>
      </p:pic>
    </p:spTree>
    <p:extLst>
      <p:ext uri="{BB962C8B-B14F-4D97-AF65-F5344CB8AC3E}">
        <p14:creationId xmlns:p14="http://schemas.microsoft.com/office/powerpoint/2010/main" val="940785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(just for fun)!</a:t>
            </a:r>
          </a:p>
        </p:txBody>
      </p:sp>
      <p:pic>
        <p:nvPicPr>
          <p:cNvPr id="4" name="Content Placeholder 3" descr="fig_vm_as_tug_of_wa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" r="1373"/>
          <a:stretch>
            <a:fillRect/>
          </a:stretch>
        </p:blipFill>
        <p:spPr>
          <a:xfrm>
            <a:off x="2401596" y="1647828"/>
            <a:ext cx="4846931" cy="2666999"/>
          </a:xfrm>
        </p:spPr>
      </p:pic>
      <p:pic>
        <p:nvPicPr>
          <p:cNvPr id="3" name="Picture 2" descr="Screen shot 2011-01-18 at 12.36.3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4848224"/>
            <a:ext cx="6845300" cy="419100"/>
          </a:xfrm>
          <a:prstGeom prst="rect">
            <a:avLst/>
          </a:prstGeom>
        </p:spPr>
      </p:pic>
      <p:pic>
        <p:nvPicPr>
          <p:cNvPr id="6" name="Picture 5" descr="Screen shot 2011-01-18 at 12.38.5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5457825"/>
            <a:ext cx="3378200" cy="393700"/>
          </a:xfrm>
          <a:prstGeom prst="rect">
            <a:avLst/>
          </a:prstGeom>
        </p:spPr>
      </p:pic>
      <p:pic>
        <p:nvPicPr>
          <p:cNvPr id="7" name="Picture 6" descr="Screen shot 2011-01-18 at 12.39.3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6067425"/>
            <a:ext cx="7493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99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3" y="301626"/>
            <a:ext cx="9067799" cy="736600"/>
          </a:xfrm>
        </p:spPr>
        <p:txBody>
          <a:bodyPr/>
          <a:lstStyle/>
          <a:p>
            <a:r>
              <a:rPr lang="en-US" dirty="0"/>
              <a:t>The Synapse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C4A02-3AFB-D448-8DC4-789B1F35C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4" y="1114425"/>
            <a:ext cx="553038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73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Full Story..</a:t>
            </a:r>
          </a:p>
        </p:txBody>
      </p:sp>
      <p:pic>
        <p:nvPicPr>
          <p:cNvPr id="4" name="Content Placeholder 3" descr="fig_ion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695" r="-226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4413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3" y="301626"/>
            <a:ext cx="9067799" cy="812800"/>
          </a:xfrm>
        </p:spPr>
        <p:txBody>
          <a:bodyPr/>
          <a:lstStyle/>
          <a:p>
            <a:r>
              <a:rPr lang="en-US" dirty="0"/>
              <a:t>Neuron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004" y="3657449"/>
            <a:ext cx="9067799" cy="3552976"/>
          </a:xfrm>
        </p:spPr>
        <p:txBody>
          <a:bodyPr/>
          <a:lstStyle/>
          <a:p>
            <a:r>
              <a:rPr lang="en-US" sz="2400" dirty="0"/>
              <a:t>Neurons integrate electrical signals (</a:t>
            </a:r>
            <a:r>
              <a:rPr lang="en-US" sz="2400" b="1" dirty="0"/>
              <a:t>depolarization</a:t>
            </a:r>
            <a:r>
              <a:rPr lang="en-US" sz="2400" dirty="0"/>
              <a:t>) received via </a:t>
            </a:r>
            <a:r>
              <a:rPr lang="en-US" sz="2400" b="1" dirty="0"/>
              <a:t>synapses</a:t>
            </a:r>
            <a:r>
              <a:rPr lang="en-US" sz="2400" dirty="0"/>
              <a:t> on their </a:t>
            </a:r>
            <a:r>
              <a:rPr lang="en-US" sz="2400" b="1" dirty="0"/>
              <a:t>dendrites</a:t>
            </a:r>
            <a:r>
              <a:rPr lang="en-US" sz="2400" dirty="0"/>
              <a:t>, from </a:t>
            </a:r>
            <a:r>
              <a:rPr lang="en-US" sz="2400" b="1" dirty="0"/>
              <a:t>axons</a:t>
            </a:r>
            <a:r>
              <a:rPr lang="en-US" sz="2400" dirty="0"/>
              <a:t> of other neurons</a:t>
            </a:r>
          </a:p>
          <a:p>
            <a:r>
              <a:rPr lang="en-US" sz="2400" dirty="0"/>
              <a:t>When membrane potential exceeds </a:t>
            </a:r>
            <a:r>
              <a:rPr lang="en-US" sz="2400" b="1" dirty="0"/>
              <a:t>threshold</a:t>
            </a:r>
            <a:r>
              <a:rPr lang="en-US" sz="2400" dirty="0"/>
              <a:t>, </a:t>
            </a:r>
            <a:r>
              <a:rPr lang="en-US" sz="2400" b="1" dirty="0"/>
              <a:t>action potential </a:t>
            </a:r>
            <a:r>
              <a:rPr lang="en-US" sz="2400" dirty="0"/>
              <a:t>(spike) is sent down axon, triggering release of </a:t>
            </a:r>
            <a:r>
              <a:rPr lang="en-US" sz="2400" b="1" dirty="0"/>
              <a:t>neurotransmitter</a:t>
            </a:r>
            <a:r>
              <a:rPr lang="en-US" sz="2400" dirty="0"/>
              <a:t> in synapse, which opens </a:t>
            </a:r>
            <a:r>
              <a:rPr lang="en-US" sz="2400" b="1" dirty="0"/>
              <a:t>ion channels </a:t>
            </a:r>
            <a:r>
              <a:rPr lang="en-US" sz="2400" dirty="0"/>
              <a:t>on receiving (</a:t>
            </a:r>
            <a:r>
              <a:rPr lang="en-US" sz="2400" b="1" dirty="0"/>
              <a:t>postsynaptic</a:t>
            </a:r>
            <a:r>
              <a:rPr lang="en-US" sz="2400" dirty="0"/>
              <a:t>) neuron (</a:t>
            </a:r>
            <a:r>
              <a:rPr lang="en-US" sz="2400" dirty="0" err="1"/>
              <a:t>goto</a:t>
            </a:r>
            <a:r>
              <a:rPr lang="en-US" sz="2400" dirty="0"/>
              <a:t> start)</a:t>
            </a:r>
          </a:p>
          <a:p>
            <a:r>
              <a:rPr lang="en-US" sz="2400" b="1" dirty="0"/>
              <a:t>GABA</a:t>
            </a:r>
            <a:r>
              <a:rPr lang="en-US" sz="2400" dirty="0"/>
              <a:t> = inhibitory, Cl-, </a:t>
            </a:r>
            <a:r>
              <a:rPr lang="en-US" sz="2400" b="1" dirty="0"/>
              <a:t>Glutamate</a:t>
            </a:r>
            <a:r>
              <a:rPr lang="en-US" sz="2400" dirty="0"/>
              <a:t> = excitatory, Na+</a:t>
            </a:r>
          </a:p>
          <a:p>
            <a:r>
              <a:rPr lang="en-US" sz="2400" dirty="0"/>
              <a:t>In Neocortex, a neuron either releases GABA or Glu, </a:t>
            </a:r>
            <a:r>
              <a:rPr lang="en-US" sz="2400" i="1" dirty="0"/>
              <a:t>not both</a:t>
            </a:r>
            <a:r>
              <a:rPr lang="en-US" sz="2400" dirty="0"/>
              <a:t>!</a:t>
            </a:r>
          </a:p>
        </p:txBody>
      </p:sp>
      <p:pic>
        <p:nvPicPr>
          <p:cNvPr id="1026" name="Picture 2" descr="PPT - Anatomy of a Nerve Cell PowerPoint Presentation, free download -  ID:280400">
            <a:extLst>
              <a:ext uri="{FF2B5EF4-FFF2-40B4-BE49-F238E27FC236}">
                <a16:creationId xmlns:a16="http://schemas.microsoft.com/office/drawing/2014/main" id="{A8C6BD63-A4A3-4C45-9FBD-5AB957031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" t="31863" r="3119" b="16719"/>
          <a:stretch/>
        </p:blipFill>
        <p:spPr bwMode="auto">
          <a:xfrm>
            <a:off x="1990725" y="1190625"/>
            <a:ext cx="5953125" cy="23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843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Neurotransmitter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Agonist:</a:t>
            </a:r>
            <a:r>
              <a:rPr lang="en-US"/>
              <a:t> </a:t>
            </a:r>
            <a:r>
              <a:rPr lang="en-US" dirty="0"/>
              <a:t>acts like a given neurotransmitter</a:t>
            </a:r>
          </a:p>
          <a:p>
            <a:r>
              <a:rPr lang="en-US" b="1" dirty="0"/>
              <a:t>Antagonist:</a:t>
            </a:r>
            <a:r>
              <a:rPr lang="en-US" dirty="0"/>
              <a:t> blocks receptors for given NT</a:t>
            </a:r>
          </a:p>
          <a:p>
            <a:r>
              <a:rPr lang="en-US" b="1" dirty="0"/>
              <a:t>Reuptake:</a:t>
            </a:r>
            <a:r>
              <a:rPr lang="en-US" dirty="0"/>
              <a:t> takes NT back out of synapse</a:t>
            </a:r>
          </a:p>
          <a:p>
            <a:r>
              <a:rPr lang="en-US" b="1" dirty="0"/>
              <a:t>Neuromodulator:</a:t>
            </a:r>
            <a:r>
              <a:rPr lang="en-US" dirty="0"/>
              <a:t> a broadly-released neurotransmitter that has widespread modulatory effects on the brain</a:t>
            </a:r>
          </a:p>
        </p:txBody>
      </p:sp>
    </p:spTree>
    <p:extLst>
      <p:ext uri="{BB962C8B-B14F-4D97-AF65-F5344CB8AC3E}">
        <p14:creationId xmlns:p14="http://schemas.microsoft.com/office/powerpoint/2010/main" val="92564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Gross Anatomy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024" y="1770067"/>
            <a:ext cx="6516237" cy="49895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</a:t>
            </a:r>
            <a:r>
              <a:rPr lang="en-US" dirty="0" err="1"/>
              <a:t>Corticocentric</a:t>
            </a:r>
            <a:r>
              <a:rPr lang="en-US" dirty="0"/>
              <a:t>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Cerebral Cortex </a:t>
            </a:r>
            <a:r>
              <a:rPr lang="en-US" dirty="0"/>
              <a:t>(</a:t>
            </a:r>
            <a:r>
              <a:rPr lang="en-US" dirty="0" err="1"/>
              <a:t>Neocortex</a:t>
            </a:r>
            <a:r>
              <a:rPr lang="en-US" dirty="0"/>
              <a:t>) is where most of the good stuff happens: cognition, intelligence, knowledge, memory, </a:t>
            </a:r>
            <a:r>
              <a:rPr lang="en-US" i="1" dirty="0"/>
              <a:t>consciousness</a:t>
            </a:r>
            <a:r>
              <a:rPr lang="en-US" dirty="0"/>
              <a:t>, </a:t>
            </a:r>
            <a:r>
              <a:rPr lang="is-IS" dirty="0"/>
              <a:t>… </a:t>
            </a:r>
          </a:p>
          <a:p>
            <a:r>
              <a:rPr lang="is-IS" b="1" dirty="0"/>
              <a:t>Hippocampus</a:t>
            </a:r>
            <a:r>
              <a:rPr lang="is-IS" dirty="0"/>
              <a:t> (archicortex), </a:t>
            </a:r>
            <a:r>
              <a:rPr lang="is-IS" b="1" dirty="0"/>
              <a:t>Amygdala</a:t>
            </a:r>
            <a:r>
              <a:rPr lang="is-IS" dirty="0"/>
              <a:t>, </a:t>
            </a:r>
            <a:r>
              <a:rPr lang="is-IS" b="1" dirty="0"/>
              <a:t>Basal Ganglia</a:t>
            </a:r>
            <a:r>
              <a:rPr lang="is-IS" dirty="0"/>
              <a:t>, </a:t>
            </a:r>
            <a:r>
              <a:rPr lang="is-IS" b="1" dirty="0"/>
              <a:t>Thalamus</a:t>
            </a:r>
            <a:r>
              <a:rPr lang="is-IS" dirty="0"/>
              <a:t> all interact extensively with neocortex, form tightly integrated subsystems (Limbic system is not super useful construct).</a:t>
            </a:r>
          </a:p>
          <a:p>
            <a:r>
              <a:rPr lang="is-IS" dirty="0"/>
              <a:t>Lots of more specialized brain areas in subcortex, but seriously, who cares.. </a:t>
            </a:r>
            <a:r>
              <a:rPr lang="is-IS" dirty="0">
                <a:sym typeface="Wingdings"/>
              </a:rPr>
              <a:t>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241865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576B-7674-D942-9790-FC85ADC7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Brain Area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F2747-34F5-9941-B59B-3F4CBC7BC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04" indent="0">
              <a:buNone/>
            </a:pPr>
            <a:r>
              <a:rPr lang="en-US" sz="2800" b="1" dirty="0"/>
              <a:t>Neocortex</a:t>
            </a:r>
            <a:r>
              <a:rPr lang="en-US" sz="2800" dirty="0"/>
              <a:t>: perception, thought, action.. Everything!</a:t>
            </a:r>
          </a:p>
          <a:p>
            <a:pPr marL="107904" indent="0">
              <a:buNone/>
            </a:pPr>
            <a:r>
              <a:rPr lang="en-US" sz="2800" b="1" dirty="0"/>
              <a:t>Thalamus</a:t>
            </a:r>
            <a:r>
              <a:rPr lang="en-US" sz="2800" dirty="0"/>
              <a:t>: sensory relay, arousal, attention..</a:t>
            </a:r>
          </a:p>
          <a:p>
            <a:pPr marL="107904" indent="0">
              <a:buNone/>
            </a:pPr>
            <a:r>
              <a:rPr lang="en-US" sz="2800" b="1" dirty="0"/>
              <a:t>Basal ganglia</a:t>
            </a:r>
            <a:r>
              <a:rPr lang="en-US" sz="2800" dirty="0"/>
              <a:t>: decision making, control, dopamine</a:t>
            </a:r>
          </a:p>
          <a:p>
            <a:pPr marL="107904" indent="0">
              <a:buNone/>
            </a:pPr>
            <a:r>
              <a:rPr lang="en-US" sz="2800" b="1" dirty="0"/>
              <a:t>Amygdala:</a:t>
            </a:r>
            <a:r>
              <a:rPr lang="en-US" sz="2800" dirty="0"/>
              <a:t> emotion</a:t>
            </a:r>
          </a:p>
          <a:p>
            <a:pPr marL="107904" indent="0">
              <a:buNone/>
            </a:pPr>
            <a:r>
              <a:rPr lang="en-US" sz="2800" b="1" dirty="0"/>
              <a:t>Hippocampus</a:t>
            </a:r>
            <a:r>
              <a:rPr lang="en-US" sz="2800" dirty="0"/>
              <a:t>: episodic memory</a:t>
            </a:r>
          </a:p>
          <a:p>
            <a:pPr marL="107904" indent="0">
              <a:buNone/>
            </a:pPr>
            <a:r>
              <a:rPr lang="en-US" sz="2800" b="1" dirty="0"/>
              <a:t>Cerebellum / pons</a:t>
            </a:r>
            <a:r>
              <a:rPr lang="en-US" sz="2800" dirty="0"/>
              <a:t>: error-driven motor learning</a:t>
            </a:r>
          </a:p>
          <a:p>
            <a:pPr marL="107904" indent="0">
              <a:buNone/>
            </a:pPr>
            <a:r>
              <a:rPr lang="en-US" sz="2800" b="1" dirty="0"/>
              <a:t>Hypothalamus</a:t>
            </a:r>
            <a:r>
              <a:rPr lang="en-US" sz="2800" dirty="0"/>
              <a:t>: core body functions (eating </a:t>
            </a:r>
            <a:r>
              <a:rPr lang="en-US" sz="2800" dirty="0" err="1"/>
              <a:t>etc</a:t>
            </a:r>
            <a:r>
              <a:rPr lang="en-US" sz="2800" dirty="0"/>
              <a:t>), stress, hormones</a:t>
            </a:r>
          </a:p>
          <a:p>
            <a:pPr marL="107904" indent="0">
              <a:buNone/>
            </a:pPr>
            <a:r>
              <a:rPr lang="en-US" sz="2800" b="1" dirty="0"/>
              <a:t>Medulla oblongata</a:t>
            </a:r>
            <a:r>
              <a:rPr lang="en-US" sz="2800" dirty="0"/>
              <a:t>: more core functions (breathing)</a:t>
            </a:r>
          </a:p>
          <a:p>
            <a:pPr marL="107904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9003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B20D8-3729-F746-9CBA-367AA8C1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3" y="301626"/>
            <a:ext cx="9067799" cy="812800"/>
          </a:xfrm>
        </p:spPr>
        <p:txBody>
          <a:bodyPr/>
          <a:lstStyle/>
          <a:p>
            <a:r>
              <a:rPr lang="en-US" dirty="0"/>
              <a:t>Functional Specialization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237847-4B13-B34D-A27C-660A21F4D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6525" y="1190625"/>
            <a:ext cx="4305647" cy="5899380"/>
          </a:xfrm>
        </p:spPr>
      </p:pic>
    </p:spTree>
    <p:extLst>
      <p:ext uri="{BB962C8B-B14F-4D97-AF65-F5344CB8AC3E}">
        <p14:creationId xmlns:p14="http://schemas.microsoft.com/office/powerpoint/2010/main" val="515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Emergence</a:t>
            </a:r>
            <a:br>
              <a:rPr lang="en-US" dirty="0"/>
            </a:br>
            <a:r>
              <a:rPr lang="en-US" sz="3600" dirty="0"/>
              <a:t>The soul in the machine..</a:t>
            </a:r>
          </a:p>
        </p:txBody>
      </p:sp>
      <p:pic>
        <p:nvPicPr>
          <p:cNvPr id="4" name="Content Placeholder 3" descr="fig_gears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8" b="-88"/>
          <a:stretch/>
        </p:blipFill>
        <p:spPr>
          <a:xfrm>
            <a:off x="923925" y="2028825"/>
            <a:ext cx="8696258" cy="2895600"/>
          </a:xfrm>
        </p:spPr>
      </p:pic>
      <p:sp>
        <p:nvSpPr>
          <p:cNvPr id="5" name="TextBox 4"/>
          <p:cNvSpPr txBox="1"/>
          <p:nvPr/>
        </p:nvSpPr>
        <p:spPr>
          <a:xfrm>
            <a:off x="1152525" y="6219825"/>
            <a:ext cx="80010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(Now Imagine 10,000,000,000 gears, each interacting with 10,000 others..)</a:t>
            </a:r>
          </a:p>
        </p:txBody>
      </p:sp>
    </p:spTree>
    <p:extLst>
      <p:ext uri="{BB962C8B-B14F-4D97-AF65-F5344CB8AC3E}">
        <p14:creationId xmlns:p14="http://schemas.microsoft.com/office/powerpoint/2010/main" val="3226376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Lobular Functions: Follow the trail..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6686" y="1782851"/>
            <a:ext cx="6280908" cy="49639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1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5039F9-1C17-964F-99DC-DFF17E623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571" y="301625"/>
            <a:ext cx="9016471" cy="67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71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503874" y="302865"/>
            <a:ext cx="9069705" cy="1260475"/>
          </a:xfrm>
          <a:prstGeom prst="rect">
            <a:avLst/>
          </a:prstGeom>
        </p:spPr>
        <p:txBody>
          <a:bodyPr lIns="100768" tIns="100768" rIns="100768" bIns="100768" anchor="b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58" y="2"/>
            <a:ext cx="9724340" cy="7445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9429781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Hierarchy: What </a:t>
            </a:r>
            <a:r>
              <a:rPr lang="en-US" dirty="0" err="1"/>
              <a:t>vs</a:t>
            </a:r>
            <a:r>
              <a:rPr lang="en-US" dirty="0"/>
              <a:t> Where</a:t>
            </a:r>
          </a:p>
        </p:txBody>
      </p:sp>
      <p:pic>
        <p:nvPicPr>
          <p:cNvPr id="5" name="Content Placeholder 4" descr="fig_vis_system_bi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36" r="-28336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53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“Van Essen” Hierarchy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1" b="-433"/>
          <a:stretch/>
        </p:blipFill>
        <p:spPr>
          <a:xfrm>
            <a:off x="466725" y="1647824"/>
            <a:ext cx="5562600" cy="5064263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257924" y="1770067"/>
            <a:ext cx="3313113" cy="4989513"/>
          </a:xfrm>
        </p:spPr>
        <p:txBody>
          <a:bodyPr/>
          <a:lstStyle/>
          <a:p>
            <a:pPr marL="107904" indent="0">
              <a:buNone/>
            </a:pPr>
            <a:r>
              <a:rPr lang="en-US" dirty="0"/>
              <a:t>TE.. = Temporal</a:t>
            </a:r>
          </a:p>
          <a:p>
            <a:pPr marL="107904" indent="0">
              <a:buNone/>
            </a:pPr>
            <a:r>
              <a:rPr lang="en-US" dirty="0"/>
              <a:t>LIP, DP.. = Parietal</a:t>
            </a:r>
          </a:p>
          <a:p>
            <a:pPr marL="107904" indent="0">
              <a:buNone/>
            </a:pPr>
            <a:r>
              <a:rPr lang="en-US" dirty="0"/>
              <a:t>8L = Frontal Eye Field</a:t>
            </a:r>
          </a:p>
          <a:p>
            <a:pPr marL="107904" indent="0">
              <a:buNone/>
            </a:pPr>
            <a:endParaRPr lang="en-US" dirty="0"/>
          </a:p>
          <a:p>
            <a:pPr marL="107904" indent="0">
              <a:buNone/>
            </a:pPr>
            <a:r>
              <a:rPr lang="en-US" dirty="0"/>
              <a:t>To hippocampus:</a:t>
            </a:r>
          </a:p>
          <a:p>
            <a:pPr marL="107904" indent="0">
              <a:buNone/>
            </a:pPr>
            <a:r>
              <a:rPr lang="en-US" dirty="0"/>
              <a:t>TH/F = </a:t>
            </a:r>
            <a:r>
              <a:rPr lang="en-US" dirty="0" err="1"/>
              <a:t>Parahippo</a:t>
            </a:r>
            <a:endParaRPr lang="en-US" dirty="0"/>
          </a:p>
          <a:p>
            <a:pPr marL="107904" indent="0">
              <a:buNone/>
            </a:pPr>
            <a:r>
              <a:rPr lang="en-US" dirty="0" err="1"/>
              <a:t>peri</a:t>
            </a:r>
            <a:r>
              <a:rPr lang="en-US" dirty="0"/>
              <a:t> = </a:t>
            </a:r>
            <a:r>
              <a:rPr lang="en-US" dirty="0" err="1"/>
              <a:t>Perirhinal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6725" y="6753225"/>
            <a:ext cx="44196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Markov et al., 2014</a:t>
            </a:r>
          </a:p>
        </p:txBody>
      </p:sp>
    </p:spTree>
    <p:extLst>
      <p:ext uri="{BB962C8B-B14F-4D97-AF65-F5344CB8AC3E}">
        <p14:creationId xmlns:p14="http://schemas.microsoft.com/office/powerpoint/2010/main" val="541661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Detectors</a:t>
            </a:r>
            <a:br>
              <a:rPr lang="en-US" dirty="0"/>
            </a:br>
            <a:r>
              <a:rPr lang="en-US" sz="3600" dirty="0"/>
              <a:t>(CCC = Compression: abstract, simplify)</a:t>
            </a:r>
          </a:p>
        </p:txBody>
      </p:sp>
      <p:pic>
        <p:nvPicPr>
          <p:cNvPr id="5" name="Content Placeholder 4" descr="fig_category_hierarch_dist_rep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-1936"/>
          <a:stretch/>
        </p:blipFill>
        <p:spPr>
          <a:xfrm>
            <a:off x="466726" y="1938459"/>
            <a:ext cx="9067799" cy="294110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6726" y="5153025"/>
            <a:ext cx="9067799" cy="1831886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r>
              <a:rPr lang="en-US" sz="3200" dirty="0"/>
              <a:t>Inferior Temporal (IT) cortex has high-level abstractions that are </a:t>
            </a:r>
            <a:r>
              <a:rPr lang="en-US" sz="3200" i="1" dirty="0"/>
              <a:t>relevant</a:t>
            </a:r>
            <a:r>
              <a:rPr lang="en-US" sz="3200" dirty="0"/>
              <a:t> to your life!</a:t>
            </a:r>
          </a:p>
          <a:p>
            <a:endParaRPr lang="en-US" sz="3200" dirty="0"/>
          </a:p>
          <a:p>
            <a:r>
              <a:rPr lang="en-US" sz="2400" dirty="0"/>
              <a:t>It takes a village of neurons to build up these abstractions.</a:t>
            </a:r>
          </a:p>
        </p:txBody>
      </p:sp>
    </p:spTree>
    <p:extLst>
      <p:ext uri="{BB962C8B-B14F-4D97-AF65-F5344CB8AC3E}">
        <p14:creationId xmlns:p14="http://schemas.microsoft.com/office/powerpoint/2010/main" val="724881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Cortical Organization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Occipital Lobe</a:t>
            </a:r>
            <a:r>
              <a:rPr lang="en-US" dirty="0"/>
              <a:t>: vision</a:t>
            </a:r>
          </a:p>
          <a:p>
            <a:r>
              <a:rPr lang="en-US" b="1" dirty="0"/>
              <a:t>Temporal Lobe</a:t>
            </a:r>
            <a:r>
              <a:rPr lang="en-US" dirty="0"/>
              <a:t>: object &amp; face recognition, audition, speech, language, semantics</a:t>
            </a:r>
          </a:p>
          <a:p>
            <a:r>
              <a:rPr lang="en-US" b="1" dirty="0"/>
              <a:t>Parietal Lobe</a:t>
            </a:r>
            <a:r>
              <a:rPr lang="en-US" dirty="0"/>
              <a:t>: space, number, action, somatosensory</a:t>
            </a:r>
          </a:p>
          <a:p>
            <a:r>
              <a:rPr lang="en-US" b="1" dirty="0"/>
              <a:t>Frontal Lobe</a:t>
            </a:r>
            <a:r>
              <a:rPr lang="en-US" dirty="0"/>
              <a:t>: (motor) </a:t>
            </a:r>
            <a:r>
              <a:rPr lang="en-US" b="1" dirty="0"/>
              <a:t>Control</a:t>
            </a:r>
            <a:r>
              <a:rPr lang="en-US" dirty="0"/>
              <a:t> (executive), emotion, motivation</a:t>
            </a:r>
          </a:p>
          <a:p>
            <a:r>
              <a:rPr lang="en-US" b="1" dirty="0"/>
              <a:t>Left / right</a:t>
            </a:r>
            <a:r>
              <a:rPr lang="en-US" dirty="0"/>
              <a:t>: not too popular in science now.. </a:t>
            </a:r>
          </a:p>
        </p:txBody>
      </p:sp>
    </p:spTree>
    <p:extLst>
      <p:ext uri="{BB962C8B-B14F-4D97-AF65-F5344CB8AC3E}">
        <p14:creationId xmlns:p14="http://schemas.microsoft.com/office/powerpoint/2010/main" val="672015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Brain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Hippocampus</a:t>
            </a:r>
            <a:r>
              <a:rPr lang="en-US" dirty="0"/>
              <a:t> (</a:t>
            </a:r>
            <a:r>
              <a:rPr lang="en-US" dirty="0" err="1"/>
              <a:t>archicortex</a:t>
            </a:r>
            <a:r>
              <a:rPr lang="en-US" dirty="0"/>
              <a:t> – old cortex): episodic memories (events, facts, this lecture..)</a:t>
            </a:r>
          </a:p>
          <a:p>
            <a:r>
              <a:rPr lang="en-US" b="1" dirty="0"/>
              <a:t>Amygdala</a:t>
            </a:r>
            <a:r>
              <a:rPr lang="en-US" dirty="0"/>
              <a:t>: emotions (reward, fear, </a:t>
            </a:r>
            <a:r>
              <a:rPr lang="en-US" dirty="0" err="1"/>
              <a:t>etc</a:t>
            </a:r>
            <a:r>
              <a:rPr lang="en-US" dirty="0"/>
              <a:t>): major controller of dopamine</a:t>
            </a:r>
          </a:p>
          <a:p>
            <a:r>
              <a:rPr lang="en-US" b="1" dirty="0"/>
              <a:t>Basal Ganglia</a:t>
            </a:r>
            <a:r>
              <a:rPr lang="en-US" dirty="0"/>
              <a:t>: motor / cognitive initiation based on what has worked in the past (dopamine)</a:t>
            </a:r>
          </a:p>
          <a:p>
            <a:r>
              <a:rPr lang="en-US" b="1" dirty="0"/>
              <a:t>Thalamus</a:t>
            </a:r>
            <a:r>
              <a:rPr lang="en-US" dirty="0"/>
              <a:t>: mini-me to cortex, interacts with BG</a:t>
            </a:r>
          </a:p>
          <a:p>
            <a:r>
              <a:rPr lang="en-US" b="1" dirty="0"/>
              <a:t>Cerebellum</a:t>
            </a:r>
            <a:r>
              <a:rPr lang="en-US" dirty="0"/>
              <a:t>: tunes up fine motor control</a:t>
            </a:r>
          </a:p>
        </p:txBody>
      </p:sp>
    </p:spTree>
    <p:extLst>
      <p:ext uri="{BB962C8B-B14F-4D97-AF65-F5344CB8AC3E}">
        <p14:creationId xmlns:p14="http://schemas.microsoft.com/office/powerpoint/2010/main" val="3556110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Rules Across the Brain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9255529"/>
              </p:ext>
            </p:extLst>
          </p:nvPr>
        </p:nvGraphicFramePr>
        <p:xfrm>
          <a:off x="847727" y="1876425"/>
          <a:ext cx="8382000" cy="346210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0317"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Area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Reward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Error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Self</a:t>
                      </a:r>
                      <a:r>
                        <a:rPr lang="en-US" sz="2400" baseline="0" dirty="0"/>
                        <a:t> Org</a:t>
                      </a:r>
                      <a:endParaRPr lang="en-US" sz="2400" dirty="0"/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17">
                <a:tc>
                  <a:txBody>
                    <a:bodyPr/>
                    <a:lstStyle/>
                    <a:p>
                      <a:r>
                        <a:rPr lang="en-US" sz="2400" i="1" dirty="0"/>
                        <a:t>Primitive</a:t>
                      </a:r>
                    </a:p>
                    <a:p>
                      <a:r>
                        <a:rPr lang="en-US" sz="2400" dirty="0"/>
                        <a:t>  Basal Ganglia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577">
                <a:tc>
                  <a:txBody>
                    <a:bodyPr/>
                    <a:lstStyle/>
                    <a:p>
                      <a:r>
                        <a:rPr lang="en-US" sz="2400" dirty="0"/>
                        <a:t>  Cerebellum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17">
                <a:tc>
                  <a:txBody>
                    <a:bodyPr/>
                    <a:lstStyle/>
                    <a:p>
                      <a:r>
                        <a:rPr lang="en-US" sz="2400" i="1" dirty="0"/>
                        <a:t>Advanced</a:t>
                      </a:r>
                    </a:p>
                    <a:p>
                      <a:r>
                        <a:rPr lang="en-US" sz="2400" dirty="0"/>
                        <a:t>  Hippocampus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577">
                <a:tc>
                  <a:txBody>
                    <a:bodyPr/>
                    <a:lstStyle/>
                    <a:p>
                      <a:r>
                        <a:rPr lang="en-US" sz="2400" dirty="0"/>
                        <a:t>  </a:t>
                      </a:r>
                      <a:r>
                        <a:rPr lang="en-US" sz="2400" dirty="0" err="1"/>
                        <a:t>Neocortex</a:t>
                      </a:r>
                      <a:endParaRPr lang="en-US" sz="2400" dirty="0"/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3769" y="5566344"/>
            <a:ext cx="8398509" cy="62528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mpd="sng">
            <a:solidFill>
              <a:schemeClr val="tx1"/>
            </a:solidFill>
          </a:ln>
        </p:spPr>
        <p:txBody>
          <a:bodyPr wrap="square" lIns="100772" tIns="50387" rIns="100772" bIns="50387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+</a:t>
            </a:r>
            <a:r>
              <a:rPr lang="en-US" dirty="0"/>
              <a:t> = has to some extent   …  </a:t>
            </a:r>
            <a:r>
              <a:rPr lang="en-US" dirty="0">
                <a:solidFill>
                  <a:srgbClr val="FFFF00"/>
                </a:solidFill>
              </a:rPr>
              <a:t>+++</a:t>
            </a:r>
            <a:r>
              <a:rPr lang="en-US" dirty="0"/>
              <a:t> = defining characteristic – definitely has</a:t>
            </a:r>
          </a:p>
          <a:p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/>
              <a:t>  = not likely to have       …  </a:t>
            </a:r>
            <a:r>
              <a:rPr lang="en-US" dirty="0">
                <a:solidFill>
                  <a:srgbClr val="FF0000"/>
                </a:solidFill>
              </a:rPr>
              <a:t>- - -</a:t>
            </a:r>
            <a:r>
              <a:rPr lang="en-US" dirty="0"/>
              <a:t> = definitely does not have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0125" y="1876426"/>
            <a:ext cx="2743200" cy="452633"/>
          </a:xfrm>
          <a:prstGeom prst="rect">
            <a:avLst/>
          </a:prstGeom>
          <a:noFill/>
        </p:spPr>
        <p:txBody>
          <a:bodyPr wrap="square" lIns="100772" tIns="50387" rIns="100772" bIns="50387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Learning Signal</a:t>
            </a:r>
          </a:p>
        </p:txBody>
      </p:sp>
    </p:spTree>
    <p:extLst>
      <p:ext uri="{BB962C8B-B14F-4D97-AF65-F5344CB8AC3E}">
        <p14:creationId xmlns:p14="http://schemas.microsoft.com/office/powerpoint/2010/main" val="2646439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and the Hippocampus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6" y="1571625"/>
            <a:ext cx="8381999" cy="432725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19125" y="6067425"/>
            <a:ext cx="8991600" cy="79037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r>
              <a:rPr lang="en-US" sz="2400" dirty="0"/>
              <a:t>Memory is based on highly Compressed (CCC) summary of cortex – we don’t remember actual details very well!</a:t>
            </a:r>
          </a:p>
        </p:txBody>
      </p:sp>
    </p:spTree>
    <p:extLst>
      <p:ext uri="{BB962C8B-B14F-4D97-AF65-F5344CB8AC3E}">
        <p14:creationId xmlns:p14="http://schemas.microsoft.com/office/powerpoint/2010/main" val="2066471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Unit of Cognition!?</a:t>
            </a:r>
          </a:p>
        </p:txBody>
      </p:sp>
      <p:pic>
        <p:nvPicPr>
          <p:cNvPr id="6" name="Content Placeholder 5" descr="fig_cortical_neuro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7" r="-817"/>
          <a:stretch/>
        </p:blipFill>
        <p:spPr>
          <a:xfrm>
            <a:off x="4260387" y="1770065"/>
            <a:ext cx="1556681" cy="4989513"/>
          </a:xfrm>
        </p:spPr>
      </p:pic>
    </p:spTree>
    <p:extLst>
      <p:ext uri="{BB962C8B-B14F-4D97-AF65-F5344CB8AC3E}">
        <p14:creationId xmlns:p14="http://schemas.microsoft.com/office/powerpoint/2010/main" val="1497863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Basal Ganglia: Motor </a:t>
            </a:r>
            <a:r>
              <a:rPr lang="en-US" i="1" dirty="0"/>
              <a:t>Initiation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6" y="5457825"/>
            <a:ext cx="9067799" cy="1225554"/>
          </a:xfrm>
        </p:spPr>
        <p:txBody>
          <a:bodyPr/>
          <a:lstStyle/>
          <a:p>
            <a:pPr marL="107905" indent="0">
              <a:buNone/>
            </a:pPr>
            <a:r>
              <a:rPr lang="en-US" dirty="0"/>
              <a:t>Dopamine shapes selection of most rewarding (least punishing) action </a:t>
            </a:r>
            <a:r>
              <a:rPr lang="en-US" i="1" dirty="0"/>
              <a:t>plan</a:t>
            </a:r>
          </a:p>
        </p:txBody>
      </p:sp>
      <p:pic>
        <p:nvPicPr>
          <p:cNvPr id="6" name="Content Placeholder 4" descr="fig_bg_frontal_da_burst_dip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6726" y="1571625"/>
            <a:ext cx="9067799" cy="36813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6000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Cerebellar</a:t>
            </a:r>
            <a:r>
              <a:rPr lang="en-US" dirty="0"/>
              <a:t> Error-driven Learning</a:t>
            </a:r>
          </a:p>
        </p:txBody>
      </p:sp>
      <p:pic>
        <p:nvPicPr>
          <p:cNvPr id="7" name="Content Placeholder 6" descr="fig_cerebellum.png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-22217" b="-22217"/>
          <a:stretch>
            <a:fillRect/>
          </a:stretch>
        </p:blipFill>
        <p:spPr>
          <a:xfrm>
            <a:off x="503239" y="1008383"/>
            <a:ext cx="4457700" cy="4989513"/>
          </a:xfrm>
        </p:spPr>
      </p:pic>
      <p:pic>
        <p:nvPicPr>
          <p:cNvPr id="8" name="Content Placeholder 7" descr="fig_support_vector_machine.png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t="-52506" b="-52506"/>
          <a:stretch>
            <a:fillRect/>
          </a:stretch>
        </p:blipFill>
        <p:spPr>
          <a:xfrm>
            <a:off x="5113338" y="504193"/>
            <a:ext cx="4457700" cy="4989513"/>
          </a:xfrm>
        </p:spPr>
      </p:pic>
      <p:sp>
        <p:nvSpPr>
          <p:cNvPr id="9" name="TextBox 8"/>
          <p:cNvSpPr txBox="1"/>
          <p:nvPr/>
        </p:nvSpPr>
        <p:spPr>
          <a:xfrm>
            <a:off x="5113338" y="4285618"/>
            <a:ext cx="4442141" cy="857965"/>
          </a:xfrm>
          <a:prstGeom prst="rect">
            <a:avLst/>
          </a:prstGeom>
          <a:noFill/>
        </p:spPr>
        <p:txBody>
          <a:bodyPr wrap="square" lIns="100772" tIns="50387" rIns="100772" bIns="50387" rtlCol="0">
            <a:spAutoFit/>
          </a:bodyPr>
          <a:lstStyle/>
          <a:p>
            <a:r>
              <a:rPr lang="en-US" sz="2600" dirty="0"/>
              <a:t>Cerebellum = </a:t>
            </a:r>
          </a:p>
          <a:p>
            <a:r>
              <a:rPr lang="en-US" sz="2600" dirty="0"/>
              <a:t>Support Vector Machine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3242" y="5370084"/>
            <a:ext cx="9067799" cy="1403602"/>
          </a:xfrm>
          <a:prstGeom prst="rect">
            <a:avLst/>
          </a:prstGeom>
          <a:noFill/>
        </p:spPr>
        <p:txBody>
          <a:bodyPr wrap="square" lIns="100772" tIns="50387" rIns="100772" bIns="50387" rtlCol="0">
            <a:spAutoFit/>
          </a:bodyPr>
          <a:lstStyle/>
          <a:p>
            <a:pPr>
              <a:spcAft>
                <a:spcPts val="661"/>
              </a:spcAft>
              <a:buFont typeface="Arial"/>
              <a:buChar char="•"/>
            </a:pPr>
            <a:r>
              <a:rPr lang="en-US" sz="2600" dirty="0"/>
              <a:t> Granule cells = high-dimensional encoding (separation)</a:t>
            </a:r>
          </a:p>
          <a:p>
            <a:pPr>
              <a:spcAft>
                <a:spcPts val="661"/>
              </a:spcAft>
              <a:buFont typeface="Arial"/>
              <a:buChar char="•"/>
            </a:pPr>
            <a:r>
              <a:rPr lang="en-US" sz="2600" dirty="0"/>
              <a:t> Purkinje/Olive = delta-rule error-driven learning</a:t>
            </a:r>
          </a:p>
          <a:p>
            <a:pPr>
              <a:spcAft>
                <a:spcPts val="661"/>
              </a:spcAft>
              <a:buFont typeface="Arial"/>
              <a:buChar char="•"/>
            </a:pPr>
            <a:r>
              <a:rPr lang="en-US" sz="2600" dirty="0"/>
              <a:t> Classic ideas from Marr (1969) &amp; </a:t>
            </a:r>
            <a:r>
              <a:rPr lang="en-US" sz="2600" dirty="0" err="1"/>
              <a:t>Albus</a:t>
            </a:r>
            <a:r>
              <a:rPr lang="en-US" sz="2600" dirty="0"/>
              <a:t> (1971)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51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958850"/>
          </a:xfrm>
        </p:spPr>
        <p:txBody>
          <a:bodyPr/>
          <a:lstStyle/>
          <a:p>
            <a:r>
              <a:rPr lang="en-US" dirty="0"/>
              <a:t>Language = Whole Brain!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6012389"/>
            <a:ext cx="9067799" cy="1121835"/>
          </a:xfrm>
        </p:spPr>
        <p:txBody>
          <a:bodyPr/>
          <a:lstStyle/>
          <a:p>
            <a:pPr marL="107904" indent="0">
              <a:buNone/>
            </a:pPr>
            <a:r>
              <a:rPr lang="en-US" dirty="0"/>
              <a:t>Language and higher-level cognition builds on already-learned sensory / motor pathways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 descr="fig_distrib_se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405" y="1368420"/>
            <a:ext cx="5322732" cy="45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05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5ECC5D7-4364-9044-B157-D25FB1E2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71" b="17730"/>
          <a:stretch/>
        </p:blipFill>
        <p:spPr bwMode="auto">
          <a:xfrm>
            <a:off x="503079" y="1647824"/>
            <a:ext cx="9330737" cy="45720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01755"/>
            <a:ext cx="9068118" cy="1262593"/>
          </a:xfrm>
          <a:ln/>
        </p:spPr>
        <p:txBody>
          <a:bodyPr tIns="38795"/>
          <a:lstStyle/>
          <a:p>
            <a:pPr>
              <a:tabLst>
                <a:tab pos="723675" algn="l"/>
                <a:tab pos="1447347" algn="l"/>
                <a:tab pos="2171025" algn="l"/>
                <a:tab pos="2894700" algn="l"/>
                <a:tab pos="3618373" algn="l"/>
                <a:tab pos="4342050" algn="l"/>
                <a:tab pos="5065724" algn="l"/>
                <a:tab pos="5789399" algn="l"/>
                <a:tab pos="6513074" algn="l"/>
                <a:tab pos="7236749" algn="l"/>
                <a:tab pos="7960424" algn="l"/>
                <a:tab pos="8684099" algn="l"/>
              </a:tabLst>
            </a:pPr>
            <a:r>
              <a:rPr lang="en-US" sz="4000" dirty="0"/>
              <a:t>Frontal Executive: Top-Down Biasing</a:t>
            </a:r>
            <a:br>
              <a:rPr lang="en-US" sz="4000" dirty="0"/>
            </a:br>
            <a:r>
              <a:rPr lang="en-US" sz="4000" dirty="0"/>
              <a:t>CCC = Control!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1525" y="6180881"/>
            <a:ext cx="8356316" cy="1272121"/>
          </a:xfrm>
          <a:ln/>
        </p:spPr>
        <p:txBody>
          <a:bodyPr/>
          <a:lstStyle/>
          <a:p>
            <a:pPr marL="107904" indent="0">
              <a:buNone/>
              <a:tabLst>
                <a:tab pos="723675" algn="l"/>
                <a:tab pos="1447347" algn="l"/>
                <a:tab pos="2171025" algn="l"/>
                <a:tab pos="2894700" algn="l"/>
                <a:tab pos="3618373" algn="l"/>
                <a:tab pos="4342050" algn="l"/>
                <a:tab pos="5065724" algn="l"/>
                <a:tab pos="5789399" algn="l"/>
                <a:tab pos="6513074" algn="l"/>
                <a:tab pos="7236749" algn="l"/>
                <a:tab pos="7960424" algn="l"/>
              </a:tabLst>
            </a:pPr>
            <a:r>
              <a:rPr lang="en-US" dirty="0"/>
              <a:t>PFC active maintenance provides top-down biasing of posterior-cortical processing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5" y="1724025"/>
            <a:ext cx="2970864" cy="322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20" name="Line 4"/>
          <p:cNvSpPr>
            <a:spLocks noChangeShapeType="1"/>
          </p:cNvSpPr>
          <p:nvPr/>
        </p:nvSpPr>
        <p:spPr bwMode="auto">
          <a:xfrm flipH="1">
            <a:off x="4504243" y="2894503"/>
            <a:ext cx="1602870" cy="914784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10" tIns="45706" rIns="91410" bIns="45706"/>
          <a:lstStyle/>
          <a:p>
            <a:endParaRPr 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16" y="2972327"/>
            <a:ext cx="3807213" cy="266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2484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8925" y="301625"/>
            <a:ext cx="2932117" cy="6375399"/>
          </a:xfrm>
        </p:spPr>
        <p:txBody>
          <a:bodyPr/>
          <a:lstStyle/>
          <a:p>
            <a:pPr algn="l"/>
            <a:r>
              <a:rPr lang="en-US" sz="3600" dirty="0"/>
              <a:t>Medial Frontal Map of Values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This is your emotional life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00025"/>
            <a:ext cx="6267037" cy="7086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0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DCE2F-2B71-344C-9F1C-11B2CC135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ntro to Brain Computer Interface">
            <a:extLst>
              <a:ext uri="{FF2B5EF4-FFF2-40B4-BE49-F238E27FC236}">
                <a16:creationId xmlns:a16="http://schemas.microsoft.com/office/drawing/2014/main" id="{F368F39E-8224-8440-8E27-E5D6B1485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" t="3525" r="2703" b="6155"/>
          <a:stretch/>
        </p:blipFill>
        <p:spPr bwMode="auto">
          <a:xfrm>
            <a:off x="332104" y="307917"/>
            <a:ext cx="9410076" cy="694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316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 are </a:t>
            </a:r>
            <a:r>
              <a:rPr lang="en-US" i="1" dirty="0"/>
              <a:t>Detectors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30" r="-316"/>
          <a:stretch/>
        </p:blipFill>
        <p:spPr>
          <a:xfrm>
            <a:off x="1722803" y="1770065"/>
            <a:ext cx="6614555" cy="4989513"/>
          </a:xfrm>
        </p:spPr>
      </p:pic>
    </p:spTree>
    <p:extLst>
      <p:ext uri="{BB962C8B-B14F-4D97-AF65-F5344CB8AC3E}">
        <p14:creationId xmlns:p14="http://schemas.microsoft.com/office/powerpoint/2010/main" val="2210511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Detector Model</a:t>
            </a:r>
          </a:p>
        </p:txBody>
      </p:sp>
      <p:pic>
        <p:nvPicPr>
          <p:cNvPr id="4" name="Content Placeholder 3" descr="fig_neuron_as_detec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9" b="2689"/>
          <a:stretch>
            <a:fillRect/>
          </a:stretch>
        </p:blipFill>
        <p:spPr>
          <a:xfrm>
            <a:off x="1152525" y="1770065"/>
            <a:ext cx="7315200" cy="4025153"/>
          </a:xfrm>
        </p:spPr>
      </p:pic>
      <p:sp>
        <p:nvSpPr>
          <p:cNvPr id="5" name="TextBox 4"/>
          <p:cNvSpPr txBox="1"/>
          <p:nvPr/>
        </p:nvSpPr>
        <p:spPr>
          <a:xfrm>
            <a:off x="1152525" y="5991227"/>
            <a:ext cx="7315200" cy="618631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sz="3600" dirty="0"/>
              <a:t>Is it really all just detection?</a:t>
            </a:r>
          </a:p>
        </p:txBody>
      </p:sp>
    </p:spTree>
    <p:extLst>
      <p:ext uri="{BB962C8B-B14F-4D97-AF65-F5344CB8AC3E}">
        <p14:creationId xmlns:p14="http://schemas.microsoft.com/office/powerpoint/2010/main" val="1995660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F504-6636-0E4E-985F-B79B89B81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 Compress 10,000 -&gt;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D9DC1D-943D-E849-9C17-F5A206B5B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5125" y="1647825"/>
            <a:ext cx="3858156" cy="5450973"/>
          </a:xfrm>
        </p:spPr>
      </p:pic>
    </p:spTree>
    <p:extLst>
      <p:ext uri="{BB962C8B-B14F-4D97-AF65-F5344CB8AC3E}">
        <p14:creationId xmlns:p14="http://schemas.microsoft.com/office/powerpoint/2010/main" val="2163431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Pandemonium!</a:t>
            </a:r>
            <a:br>
              <a:rPr lang="en-US" dirty="0"/>
            </a:br>
            <a:r>
              <a:rPr lang="en-US" sz="2800" dirty="0"/>
              <a:t>(Oliver Selfridge)</a:t>
            </a:r>
          </a:p>
        </p:txBody>
      </p:sp>
      <p:pic>
        <p:nvPicPr>
          <p:cNvPr id="4" name="Content Placeholder 3" descr="fig_pandemonium_selfridg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" b="10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0356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Detectors</a:t>
            </a:r>
            <a:br>
              <a:rPr lang="en-US" dirty="0"/>
            </a:br>
            <a:r>
              <a:rPr lang="en-US" sz="3600" dirty="0"/>
              <a:t>(Compression: abstract, simplify)</a:t>
            </a:r>
          </a:p>
        </p:txBody>
      </p:sp>
      <p:pic>
        <p:nvPicPr>
          <p:cNvPr id="5" name="Content Placeholder 4" descr="fig_category_hierarch_dist_rep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-1936"/>
          <a:stretch/>
        </p:blipFill>
        <p:spPr>
          <a:xfrm>
            <a:off x="466725" y="1938458"/>
            <a:ext cx="9067799" cy="294110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6725" y="5153025"/>
            <a:ext cx="9067800" cy="1831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Inferior Temporal (IT) cortex has high-level abstractions that are </a:t>
            </a:r>
            <a:r>
              <a:rPr lang="en-US" sz="3200" i="1" dirty="0"/>
              <a:t>relevant</a:t>
            </a:r>
            <a:r>
              <a:rPr lang="en-US" sz="3200" dirty="0"/>
              <a:t> to your life!</a:t>
            </a:r>
          </a:p>
          <a:p>
            <a:endParaRPr lang="en-US" sz="3200" dirty="0"/>
          </a:p>
          <a:p>
            <a:r>
              <a:rPr lang="en-US" sz="2400" dirty="0"/>
              <a:t>It takes a village of neurons to build up these abstractions.</a:t>
            </a:r>
          </a:p>
        </p:txBody>
      </p:sp>
    </p:spTree>
    <p:extLst>
      <p:ext uri="{BB962C8B-B14F-4D97-AF65-F5344CB8AC3E}">
        <p14:creationId xmlns:p14="http://schemas.microsoft.com/office/powerpoint/2010/main" val="4043881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Tug-of-War</a:t>
            </a:r>
          </a:p>
        </p:txBody>
      </p:sp>
      <p:pic>
        <p:nvPicPr>
          <p:cNvPr id="4" name="Content Placeholder 3" descr="fig_vm_as_tug_of_wa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" r="1373"/>
          <a:stretch>
            <a:fillRect/>
          </a:stretch>
        </p:blipFill>
        <p:spPr>
          <a:xfrm>
            <a:off x="1990726" y="1647825"/>
            <a:ext cx="6172201" cy="3396223"/>
          </a:xfrm>
        </p:spPr>
      </p:pic>
      <p:sp>
        <p:nvSpPr>
          <p:cNvPr id="5" name="TextBox 4"/>
          <p:cNvSpPr txBox="1"/>
          <p:nvPr/>
        </p:nvSpPr>
        <p:spPr>
          <a:xfrm>
            <a:off x="771526" y="5381625"/>
            <a:ext cx="8534400" cy="1484696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sz="2400" dirty="0"/>
              <a:t>How strongly each guy pulls: I = g (E-</a:t>
            </a:r>
            <a:r>
              <a:rPr lang="en-US" sz="2400" dirty="0" err="1"/>
              <a:t>Vm</a:t>
            </a:r>
            <a:r>
              <a:rPr lang="en-US" sz="2400" dirty="0"/>
              <a:t>) = </a:t>
            </a:r>
            <a:r>
              <a:rPr lang="en-US" sz="2400" i="1" dirty="0"/>
              <a:t>current</a:t>
            </a:r>
          </a:p>
          <a:p>
            <a:r>
              <a:rPr lang="en-US" sz="2400" dirty="0"/>
              <a:t>g = how many input channels are open</a:t>
            </a:r>
          </a:p>
          <a:p>
            <a:r>
              <a:rPr lang="en-US" sz="2400" dirty="0"/>
              <a:t>E = driving potential (pull down for inhibition, up for excitation)</a:t>
            </a:r>
          </a:p>
          <a:p>
            <a:r>
              <a:rPr lang="en-US" sz="2400" dirty="0" err="1"/>
              <a:t>Vm</a:t>
            </a:r>
            <a:r>
              <a:rPr lang="en-US" sz="2400" dirty="0"/>
              <a:t> = the “flag” – reflects net balance between two sides</a:t>
            </a:r>
          </a:p>
        </p:txBody>
      </p:sp>
    </p:spTree>
    <p:extLst>
      <p:ext uri="{BB962C8B-B14F-4D97-AF65-F5344CB8AC3E}">
        <p14:creationId xmlns:p14="http://schemas.microsoft.com/office/powerpoint/2010/main" val="1327523875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5003</TotalTime>
  <Words>897</Words>
  <Application>Microsoft Macintosh PowerPoint</Application>
  <PresentationFormat>Custom</PresentationFormat>
  <Paragraphs>147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Symbol</vt:lpstr>
      <vt:lpstr>Times New Roman</vt:lpstr>
      <vt:lpstr>Wingdings</vt:lpstr>
      <vt:lpstr>ror_std_emerbrain</vt:lpstr>
      <vt:lpstr>Neuroscience</vt:lpstr>
      <vt:lpstr>Emergence The soul in the machine..</vt:lpstr>
      <vt:lpstr>The Basic Unit of Cognition!?</vt:lpstr>
      <vt:lpstr>Neurons are Detectors</vt:lpstr>
      <vt:lpstr>Detector Model</vt:lpstr>
      <vt:lpstr>Neurons Compress 10,000 -&gt; 1</vt:lpstr>
      <vt:lpstr>Pandemonium! (Oliver Selfridge)</vt:lpstr>
      <vt:lpstr>Hierarchy of Detectors (Compression: abstract, simplify)</vt:lpstr>
      <vt:lpstr>The Tug-of-War</vt:lpstr>
      <vt:lpstr>The Tug-of-War (Contrast: Excitation relative to Inhibition)</vt:lpstr>
      <vt:lpstr>Equations (just for fun)!</vt:lpstr>
      <vt:lpstr>The Synapse</vt:lpstr>
      <vt:lpstr>The Full Story..</vt:lpstr>
      <vt:lpstr>Neuron Summary</vt:lpstr>
      <vt:lpstr>Neurotransmitter Terms</vt:lpstr>
      <vt:lpstr>Gross Anatomy</vt:lpstr>
      <vt:lpstr>We are Corticocentric..</vt:lpstr>
      <vt:lpstr>Summary of Brain Area Functions</vt:lpstr>
      <vt:lpstr>Functional Specialization</vt:lpstr>
      <vt:lpstr>Lobular Functions: Follow the trail..</vt:lpstr>
      <vt:lpstr>PowerPoint Presentation</vt:lpstr>
      <vt:lpstr>PowerPoint Presentation</vt:lpstr>
      <vt:lpstr>Visual Hierarchy: What vs Where</vt:lpstr>
      <vt:lpstr>“Van Essen” Hierarchy</vt:lpstr>
      <vt:lpstr>Hierarchy of Detectors (CCC = Compression: abstract, simplify)</vt:lpstr>
      <vt:lpstr>Cortical Organization Summary</vt:lpstr>
      <vt:lpstr>Rest of Brain</vt:lpstr>
      <vt:lpstr>Learning Rules Across the Brain</vt:lpstr>
      <vt:lpstr>Memory and the Hippocampus</vt:lpstr>
      <vt:lpstr>Basal Ganglia: Motor Initiation</vt:lpstr>
      <vt:lpstr>Cerebellar Error-driven Learning</vt:lpstr>
      <vt:lpstr>Language = Whole Brain!</vt:lpstr>
      <vt:lpstr>Frontal Executive: Top-Down Biasing CCC = Control!</vt:lpstr>
      <vt:lpstr>Medial Frontal Map of Values  This is your emotional life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93</cp:revision>
  <dcterms:created xsi:type="dcterms:W3CDTF">2009-03-18T06:10:11Z</dcterms:created>
  <dcterms:modified xsi:type="dcterms:W3CDTF">2021-09-08T09:30:55Z</dcterms:modified>
</cp:coreProperties>
</file>